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5" r:id="rId2"/>
    <p:sldId id="283" r:id="rId3"/>
    <p:sldId id="257" r:id="rId4"/>
    <p:sldId id="258" r:id="rId5"/>
    <p:sldId id="259" r:id="rId6"/>
    <p:sldId id="261" r:id="rId7"/>
    <p:sldId id="269" r:id="rId8"/>
    <p:sldId id="272" r:id="rId9"/>
    <p:sldId id="264" r:id="rId10"/>
    <p:sldId id="265" r:id="rId11"/>
    <p:sldId id="266" r:id="rId12"/>
    <p:sldId id="270" r:id="rId13"/>
    <p:sldId id="263" r:id="rId14"/>
    <p:sldId id="267" r:id="rId15"/>
    <p:sldId id="284" r:id="rId16"/>
    <p:sldId id="268" r:id="rId17"/>
    <p:sldId id="260" r:id="rId18"/>
    <p:sldId id="276" r:id="rId19"/>
    <p:sldId id="277" r:id="rId20"/>
    <p:sldId id="280" r:id="rId21"/>
    <p:sldId id="281" r:id="rId22"/>
    <p:sldId id="273" r:id="rId23"/>
    <p:sldId id="262" r:id="rId24"/>
    <p:sldId id="274" r:id="rId25"/>
    <p:sldId id="275" r:id="rId26"/>
    <p:sldId id="279" r:id="rId27"/>
    <p:sldId id="278" r:id="rId28"/>
    <p:sldId id="28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12" autoAdjust="0"/>
    <p:restoredTop sz="94664" autoAdjust="0"/>
  </p:normalViewPr>
  <p:slideViewPr>
    <p:cSldViewPr>
      <p:cViewPr varScale="1">
        <p:scale>
          <a:sx n="82" d="100"/>
          <a:sy n="82" d="100"/>
        </p:scale>
        <p:origin x="-138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7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AA63-B447-4F9E-A448-58A45045FFB9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075F2-27A4-4AC7-801D-093EAF130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DEBDF-825A-4B99-B508-B3A5D6D7D3D0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BFEC-6228-4B3C-B332-74ECDFD12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A9BA-B60A-40D1-B70C-FDCB78C66B0D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6D4BC-49CC-4641-812E-BF824C503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1C591-1E40-48AA-872A-6C57C3E16251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CA4A-30FC-4913-AEC3-D537FC7BA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A341E-61D0-41ED-9A6C-081FB90CF020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9A491-DAFE-4024-A9F8-3F2D6C189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E2044-B8E1-480E-B744-2BEF73DDB472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076E-F894-4107-BC3D-B9B74F1BC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A9605-6E08-4025-BA7F-6A1AE8FEFAA1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D8ADF-473D-4762-BAAB-B3837C8C8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C9C78-7B88-47B4-A3DE-AF9390DA5916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CF52A-A95A-41A2-8D4B-5EC536F4F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74A4-8BE5-4F39-BFB9-07A5DF23F6E3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F2643-4DFF-4F1E-8BF5-5A310AB4C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48062-01F2-46FD-BEAC-8FC7BE53222F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DBCD-02DA-40B0-9214-7D4CD4143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32644-8852-4305-8636-27DE3E7D2CDF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93D3-DB2C-4935-9607-DA5036F7D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3C795-8F40-4A9A-987B-74F1BCFABAE3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E7753-C1C6-4F8C-BB95-6C522882A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EB80DB-9B22-4ABA-B765-AE335A75D173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847BB-55EA-4F45-AA97-0EB7085FD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8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9" r:id="rId9"/>
    <p:sldLayoutId id="2147483690" r:id="rId10"/>
    <p:sldLayoutId id="2147483689" r:id="rId11"/>
    <p:sldLayoutId id="2147483688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ctrTitle"/>
          </p:nvPr>
        </p:nvSpPr>
        <p:spPr bwMode="auto">
          <a:xfrm>
            <a:off x="685800" y="549275"/>
            <a:ext cx="7772400" cy="22320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mtClean="0">
                <a:solidFill>
                  <a:schemeClr val="tx1"/>
                </a:solidFill>
                <a:effectLst/>
                <a:latin typeface="Arial" charset="0"/>
              </a:rPr>
              <a:t>СПБ ГУ СПО Медицинский колледж №1 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subTitle" idx="1"/>
          </p:nvPr>
        </p:nvSpPr>
        <p:spPr>
          <a:xfrm>
            <a:off x="1331913" y="2997200"/>
            <a:ext cx="6400800" cy="3146425"/>
          </a:xfrm>
        </p:spPr>
        <p:txBody>
          <a:bodyPr/>
          <a:lstStyle/>
          <a:p>
            <a:pPr marL="46038">
              <a:lnSpc>
                <a:spcPct val="80000"/>
              </a:lnSpc>
            </a:pPr>
            <a:r>
              <a:rPr lang="ru-RU" sz="1500" b="1" smtClean="0"/>
              <a:t>Реферативное сообщение по предмету</a:t>
            </a:r>
          </a:p>
          <a:p>
            <a:pPr marL="46038">
              <a:lnSpc>
                <a:spcPct val="80000"/>
              </a:lnSpc>
            </a:pPr>
            <a:r>
              <a:rPr lang="ru-RU" sz="1500" b="1" smtClean="0"/>
              <a:t>«Патологическая анатомия и патологическая физиология» </a:t>
            </a:r>
          </a:p>
          <a:p>
            <a:pPr marL="46038">
              <a:lnSpc>
                <a:spcPct val="80000"/>
              </a:lnSpc>
            </a:pPr>
            <a:r>
              <a:rPr lang="ru-RU" sz="1500" b="1" smtClean="0"/>
              <a:t>на тему</a:t>
            </a:r>
          </a:p>
          <a:p>
            <a:pPr marL="46038">
              <a:lnSpc>
                <a:spcPct val="80000"/>
              </a:lnSpc>
            </a:pPr>
            <a:r>
              <a:rPr lang="ru-RU" sz="1500" b="1" smtClean="0"/>
              <a:t>Патофизиология и патологическая анатомия </a:t>
            </a:r>
          </a:p>
          <a:p>
            <a:pPr marL="46038">
              <a:lnSpc>
                <a:spcPct val="80000"/>
              </a:lnSpc>
            </a:pPr>
            <a:r>
              <a:rPr lang="ru-RU" sz="1500" b="1" smtClean="0"/>
              <a:t> болезни Альцгеймера</a:t>
            </a:r>
            <a:endParaRPr lang="ru-RU" sz="1500" smtClean="0"/>
          </a:p>
          <a:p>
            <a:pPr marL="46038">
              <a:lnSpc>
                <a:spcPct val="80000"/>
              </a:lnSpc>
            </a:pPr>
            <a:r>
              <a:rPr lang="ru-RU" sz="1500" smtClean="0"/>
              <a:t>(с приложением  печатного текста)</a:t>
            </a:r>
            <a:r>
              <a:rPr lang="ru-RU" sz="1500" smtClean="0">
                <a:latin typeface="Arial" charset="0"/>
              </a:rPr>
              <a:t>  </a:t>
            </a:r>
          </a:p>
          <a:p>
            <a:pPr marL="46038" eaLnBrk="1" hangingPunct="1">
              <a:lnSpc>
                <a:spcPct val="80000"/>
              </a:lnSpc>
            </a:pPr>
            <a:r>
              <a:rPr lang="ru-RU" sz="1500" smtClean="0">
                <a:latin typeface="Arial" charset="0"/>
              </a:rPr>
              <a:t>студентки 20 группы лечебного отделения </a:t>
            </a:r>
          </a:p>
          <a:p>
            <a:pPr marL="46038" eaLnBrk="1" hangingPunct="1">
              <a:lnSpc>
                <a:spcPct val="80000"/>
              </a:lnSpc>
            </a:pPr>
            <a:r>
              <a:rPr lang="ru-RU" sz="1500" smtClean="0">
                <a:latin typeface="Arial" charset="0"/>
              </a:rPr>
              <a:t>Безменовой Дарьи</a:t>
            </a:r>
          </a:p>
          <a:p>
            <a:pPr marL="46038" eaLnBrk="1" hangingPunct="1">
              <a:lnSpc>
                <a:spcPct val="80000"/>
              </a:lnSpc>
            </a:pPr>
            <a:endParaRPr lang="ru-RU" sz="1500" smtClean="0">
              <a:latin typeface="Arial" charset="0"/>
            </a:endParaRPr>
          </a:p>
          <a:p>
            <a:pPr marL="46038" eaLnBrk="1" hangingPunct="1">
              <a:lnSpc>
                <a:spcPct val="80000"/>
              </a:lnSpc>
            </a:pPr>
            <a:r>
              <a:rPr lang="ru-RU" sz="1500" smtClean="0">
                <a:latin typeface="Arial" charset="0"/>
              </a:rPr>
              <a:t>декабрь 2015 года</a:t>
            </a:r>
          </a:p>
          <a:p>
            <a:pPr marL="46038" eaLnBrk="1" hangingPunct="1">
              <a:lnSpc>
                <a:spcPct val="80000"/>
              </a:lnSpc>
            </a:pPr>
            <a:endParaRPr lang="ru-RU" sz="1500" smtClean="0"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52525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>
                <a:solidFill>
                  <a:srgbClr val="7030A0"/>
                </a:solidFill>
                <a:latin typeface="Palatino Linotype" pitchFamily="18" charset="0"/>
              </a:rPr>
              <a:t>Причины. </a:t>
            </a:r>
            <a:br>
              <a:rPr lang="ru-RU" sz="4000" dirty="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ru-RU" sz="4000" dirty="0">
                <a:solidFill>
                  <a:srgbClr val="7030A0"/>
                </a:solidFill>
                <a:latin typeface="Palatino Linotype" pitchFamily="18" charset="0"/>
              </a:rPr>
              <a:t>«Амилоидная гипотеза»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4581525"/>
            <a:ext cx="85582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Основана на накоплении амилоида в тканях мозга задолго до появления симптомов болезни Альцгеймера. Определенный генетический фактор, при котором часто встречается данное заболевание, отвечает еще и за выработку амилоида. В опытах на мышах был достигнут успех применения препаратов, «растворяющих» амилоидные бляшки в головном мозге. Введение препарата людям с болезнью Альцгеймера не оказало существенного влияния на течение заболевания.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3375" y="1543050"/>
            <a:ext cx="85598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2"/>
          <p:cNvSpPr>
            <a:spLocks noChangeArrowheads="1"/>
          </p:cNvSpPr>
          <p:nvPr/>
        </p:nvSpPr>
        <p:spPr bwMode="auto">
          <a:xfrm>
            <a:off x="395288" y="3432175"/>
            <a:ext cx="8285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rebuchet MS" pitchFamily="34" charset="0"/>
              </a:rPr>
              <a:t>Ферменты разрезают APP белок на участки, один из которых, бета-амилоида (Aβ), играет ключевую роль в формировании  бляшек при болезни Альцгеймера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21098"/>
            <a:ext cx="9101413" cy="1440904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srgbClr val="7030A0"/>
                </a:solidFill>
                <a:latin typeface="Palatino Linotype" pitchFamily="18" charset="0"/>
              </a:rPr>
              <a:t>Причины</a:t>
            </a:r>
            <a:r>
              <a:rPr lang="ru-RU" sz="3600" dirty="0" smtClean="0">
                <a:solidFill>
                  <a:srgbClr val="7030A0"/>
                </a:solidFill>
                <a:latin typeface="Palatino Linotype" pitchFamily="18" charset="0"/>
              </a:rPr>
              <a:t>.</a:t>
            </a:r>
            <a:br>
              <a:rPr lang="ru-RU" sz="3600" dirty="0" smtClean="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sz="3600" dirty="0">
                <a:solidFill>
                  <a:srgbClr val="7030A0"/>
                </a:solidFill>
                <a:latin typeface="Palatino Linotype" pitchFamily="18" charset="0"/>
              </a:rPr>
              <a:t>«Тау-гипотеза»</a:t>
            </a:r>
          </a:p>
        </p:txBody>
      </p:sp>
      <p:pic>
        <p:nvPicPr>
          <p:cNvPr id="2" name="Picture 6" descr="alcgeimera645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1663" y="1484313"/>
            <a:ext cx="4689475" cy="2063750"/>
          </a:xfrm>
          <a:prstGeom prst="rect">
            <a:avLst/>
          </a:prstGeom>
          <a:noFill/>
          <a:ln w="28575">
            <a:pattFill prst="openDmnd">
              <a:fgClr>
                <a:schemeClr val="bg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277813" y="4278313"/>
            <a:ext cx="429418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Это самая новейшая гипотеза. Согласно ей, белок, входящий в состав нейронов (ТАУ-белок) со временем может образовывать конгломераты в нервных клетках, нарушая нормальное ее функционирование, а в последствии и гибель нейрона.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14450"/>
            <a:ext cx="425608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2963" y="3716338"/>
            <a:ext cx="2616200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0096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rgbClr val="7030A0"/>
                </a:solidFill>
                <a:latin typeface="Palatino Linotype" pitchFamily="18" charset="0"/>
              </a:rPr>
              <a:t>Патологический механизм</a:t>
            </a:r>
            <a:r>
              <a:rPr lang="ru-RU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88925" y="1484313"/>
            <a:ext cx="5795963" cy="5257800"/>
          </a:xfrm>
        </p:spPr>
        <p:txBody>
          <a:bodyPr/>
          <a:lstStyle/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smtClean="0">
                <a:solidFill>
                  <a:schemeClr val="tx1"/>
                </a:solidFill>
                <a:latin typeface="Bookman Old Style" pitchFamily="18" charset="0"/>
              </a:rPr>
              <a:t>Неизвестно, как именно нарушения синтеза и последующее скопление бета-амилоидных пептидов вызывает патологические отклонения при болезни Альцгеймера.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smtClean="0">
                <a:solidFill>
                  <a:schemeClr val="tx1"/>
                </a:solidFill>
                <a:latin typeface="Bookman Old Style" pitchFamily="18" charset="0"/>
              </a:rPr>
              <a:t>Амилоидная гипотеза традиционно указывала на скопление бета-амилоида как на основное событие, запускающее процесс нейрональной дегенерации.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smtClean="0">
                <a:solidFill>
                  <a:schemeClr val="tx1"/>
                </a:solidFill>
                <a:latin typeface="Bookman Old Style" pitchFamily="18" charset="0"/>
              </a:rPr>
              <a:t>Считается, что отложения </a:t>
            </a:r>
            <a:r>
              <a:rPr lang="ru-RU" sz="2000" u="sng" smtClean="0">
                <a:solidFill>
                  <a:schemeClr val="tx1"/>
                </a:solidFill>
                <a:latin typeface="Bookman Old Style" pitchFamily="18" charset="0"/>
              </a:rPr>
              <a:t>нарушают гомеостаз ионов кальция </a:t>
            </a:r>
            <a:r>
              <a:rPr lang="ru-RU" sz="2000" smtClean="0">
                <a:solidFill>
                  <a:schemeClr val="tx1"/>
                </a:solidFill>
                <a:latin typeface="Bookman Old Style" pitchFamily="18" charset="0"/>
              </a:rPr>
              <a:t>в клетке и провоцируют ее гибель.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smtClean="0">
                <a:solidFill>
                  <a:schemeClr val="tx1"/>
                </a:solidFill>
                <a:latin typeface="Bookman Old Style" pitchFamily="18" charset="0"/>
              </a:rPr>
              <a:t>Известно, что местом скопления Aβ в нейронах пациентов являются митохондрии, также этот пептид ингибирует работу некоторых ферментов и влияет на использование глюкозы.</a:t>
            </a:r>
          </a:p>
        </p:txBody>
      </p:sp>
      <p:pic>
        <p:nvPicPr>
          <p:cNvPr id="25603" name="Picture 4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341438"/>
            <a:ext cx="2592387" cy="1828800"/>
          </a:xfrm>
          <a:prstGeom prst="rect">
            <a:avLst/>
          </a:prstGeom>
          <a:noFill/>
          <a:ln w="28575">
            <a:pattFill prst="openDmnd">
              <a:fgClr>
                <a:schemeClr val="bg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25604" name="Picture 5" descr="8-104051-alcgeimer-bolezn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500438"/>
            <a:ext cx="2560637" cy="2889250"/>
          </a:xfrm>
          <a:prstGeom prst="rect">
            <a:avLst/>
          </a:prstGeom>
          <a:noFill/>
          <a:ln w="28575">
            <a:pattFill prst="openDmnd">
              <a:fgClr>
                <a:schemeClr val="bg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195263"/>
            <a:ext cx="72358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4643438"/>
            <a:ext cx="4105275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s://upload.wikimedia.org/wikipedia/commons/a/a7/Alzheimer_dementia_%283%29_presenile_onse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433388"/>
            <a:ext cx="66675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1042988" y="5453063"/>
            <a:ext cx="7705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Гистопатологический образец участка коры головного мозга с сенильными бляшками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476250"/>
            <a:ext cx="3810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400050"/>
            <a:ext cx="49514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88" y="3860800"/>
            <a:ext cx="7002462" cy="273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573"/>
            <a:ext cx="8229600" cy="792163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rgbClr val="7030A0"/>
                </a:solidFill>
                <a:latin typeface="Palatino Linotype" pitchFamily="18" charset="0"/>
              </a:rPr>
              <a:t>Биохимия</a:t>
            </a:r>
            <a:r>
              <a:rPr lang="ru-RU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29698" name="Picture 6" descr="ris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90650"/>
            <a:ext cx="8807450" cy="5062538"/>
          </a:xfrm>
          <a:prstGeom prst="rect">
            <a:avLst/>
          </a:prstGeom>
          <a:noFill/>
          <a:ln w="28575">
            <a:pattFill prst="openDmnd">
              <a:fgClr>
                <a:schemeClr val="bg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99FF99"/>
              </a:buClr>
              <a:buSzPct val="80000"/>
              <a:buFont typeface="Wingdings" pitchFamily="2" charset="2"/>
              <a:buChar char="Ø"/>
              <a:defRPr/>
            </a:pP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01%20-%20Razvitie%20Al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6512" y="1268760"/>
            <a:ext cx="9217024" cy="1143000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>
                <a:solidFill>
                  <a:srgbClr val="7030A0"/>
                </a:solidFill>
              </a:rPr>
              <a:t>«</a:t>
            </a:r>
            <a:r>
              <a:rPr lang="ru-RU" sz="4400" dirty="0" err="1" smtClean="0">
                <a:solidFill>
                  <a:srgbClr val="7030A0"/>
                </a:solidFill>
              </a:rPr>
              <a:t>альцгеймеровское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smtClean="0">
                <a:solidFill>
                  <a:srgbClr val="7030A0"/>
                </a:solidFill>
              </a:rPr>
              <a:t>изумление»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31746" name="Содержимое 3" descr="images.jpe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2708275"/>
            <a:ext cx="3600450" cy="38195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3" descr="ab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285750"/>
            <a:ext cx="4776788" cy="3224213"/>
          </a:xfrm>
        </p:spPr>
      </p:pic>
      <p:pic>
        <p:nvPicPr>
          <p:cNvPr id="32770" name="Рисунок 5" descr="0_34fe0_ea84c09e_orig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3" y="1500188"/>
            <a:ext cx="4849812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11" descr="0_34fe4_4c142487_orig.jpe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50" y="3643313"/>
            <a:ext cx="4421188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997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92275" y="1192213"/>
            <a:ext cx="57546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Болезнь Альцгеймера </a:t>
            </a: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Содержимое 3" descr="alzheimer_help_poster_320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765175"/>
            <a:ext cx="6884987" cy="54864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8691"/>
            <a:ext cx="6512511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Обследования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1628775"/>
            <a:ext cx="388937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Содержимое 3" descr="572px-PET_Alzheimer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857250"/>
            <a:ext cx="2046288" cy="2143125"/>
          </a:xfrm>
        </p:spPr>
      </p:pic>
      <p:pic>
        <p:nvPicPr>
          <p:cNvPr id="35842" name="Рисунок 4" descr="150px-InterlockingPentagons.sv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928688"/>
            <a:ext cx="186531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3214688" y="2214563"/>
            <a:ext cx="221456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В диагностике болезни Альцгеймера может помочь нейропсихологическое скрининг-тестирование, при котором пациенты копируют фигуры, запоминают слова, читают, выполняют арифметические действия.</a:t>
            </a:r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357188" y="3286125"/>
            <a:ext cx="2428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PET-сканирование мозга при болезни Альцгеймера демонстрирует угасание активности в височных долях.</a:t>
            </a:r>
          </a:p>
        </p:txBody>
      </p:sp>
      <p:pic>
        <p:nvPicPr>
          <p:cNvPr id="35845" name="Рисунок 7" descr="58A0A36A-EB70-4D29-A781-192076520510_mw800_s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63" y="857250"/>
            <a:ext cx="3214687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6500813" y="3071813"/>
            <a:ext cx="46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КТ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-26988"/>
            <a:ext cx="7056437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3" descr="Файл:PiB PET Images A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575" y="260350"/>
            <a:ext cx="39624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43375" y="2349500"/>
            <a:ext cx="4714875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ПЭТ-сканирование: При болезни Альцгеймера, введённый в организм Питсбургский состав B(Углерод11) скапливается в мозге, закрепляясь за отложения бета-амилоида (слева). Справа - мозг пожилого человека без признаков болезни Альцгеймера.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260350" y="5854700"/>
            <a:ext cx="3887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ПЭТ-</a:t>
            </a:r>
            <a:r>
              <a:rPr lang="vi-VN"/>
              <a:t>Позитронно-эмиссионная томография</a:t>
            </a:r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399032"/>
          </a:xfrm>
        </p:spPr>
        <p:txBody>
          <a:bodyPr lIns="82351" tIns="41175" rIns="82351" bIns="41175"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Данные МРТ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8914" name="Содержимое 3" descr="495_20020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15913" y="981075"/>
            <a:ext cx="8432800" cy="56800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152128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известные люди с болезнью </a:t>
            </a:r>
            <a:r>
              <a:rPr lang="ru-RU" dirty="0">
                <a:solidFill>
                  <a:srgbClr val="7030A0"/>
                </a:solidFill>
              </a:rPr>
              <a:t>А</a:t>
            </a:r>
            <a:r>
              <a:rPr lang="ru-RU" dirty="0" smtClean="0">
                <a:solidFill>
                  <a:srgbClr val="7030A0"/>
                </a:solidFill>
              </a:rPr>
              <a:t>льцгеймера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9938" name="Содержимое 3" descr="280px-Margaret_Thatcher.png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1643063"/>
            <a:ext cx="1571625" cy="2189162"/>
          </a:xfrm>
        </p:spPr>
      </p:pic>
      <p:pic>
        <p:nvPicPr>
          <p:cNvPr id="39939" name="Рисунок 4" descr="1253013807_101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88" y="1571625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5" descr="1325684890691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5" y="1785938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6" descr="200px-Dodwilso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13" y="4286250"/>
            <a:ext cx="15240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Рисунок 7" descr="240px-Annie_Girardot_Césars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5" y="4143375"/>
            <a:ext cx="1408113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8"/>
          <p:cNvSpPr txBox="1">
            <a:spLocks noChangeArrowheads="1"/>
          </p:cNvSpPr>
          <p:nvPr/>
        </p:nvSpPr>
        <p:spPr bwMode="auto">
          <a:xfrm>
            <a:off x="500063" y="4000500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М.Тетчер</a:t>
            </a:r>
          </a:p>
        </p:txBody>
      </p:sp>
      <p:sp>
        <p:nvSpPr>
          <p:cNvPr id="39944" name="TextBox 9"/>
          <p:cNvSpPr txBox="1">
            <a:spLocks noChangeArrowheads="1"/>
          </p:cNvSpPr>
          <p:nvPr/>
        </p:nvSpPr>
        <p:spPr bwMode="auto">
          <a:xfrm>
            <a:off x="3143250" y="3857625"/>
            <a:ext cx="109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Р.Рейган</a:t>
            </a:r>
          </a:p>
        </p:txBody>
      </p:sp>
      <p:sp>
        <p:nvSpPr>
          <p:cNvPr id="39945" name="TextBox 10"/>
          <p:cNvSpPr txBox="1">
            <a:spLocks noChangeArrowheads="1"/>
          </p:cNvSpPr>
          <p:nvPr/>
        </p:nvSpPr>
        <p:spPr bwMode="auto">
          <a:xfrm>
            <a:off x="1785938" y="6357938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Д.Вилсон</a:t>
            </a:r>
          </a:p>
        </p:txBody>
      </p:sp>
      <p:sp>
        <p:nvSpPr>
          <p:cNvPr id="39946" name="TextBox 11"/>
          <p:cNvSpPr txBox="1">
            <a:spLocks noChangeArrowheads="1"/>
          </p:cNvSpPr>
          <p:nvPr/>
        </p:nvSpPr>
        <p:spPr bwMode="auto">
          <a:xfrm>
            <a:off x="5072063" y="6357938"/>
            <a:ext cx="1450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А. Жирардо</a:t>
            </a:r>
          </a:p>
        </p:txBody>
      </p:sp>
      <p:sp>
        <p:nvSpPr>
          <p:cNvPr id="39947" name="TextBox 12"/>
          <p:cNvSpPr txBox="1">
            <a:spLocks noChangeArrowheads="1"/>
          </p:cNvSpPr>
          <p:nvPr/>
        </p:nvSpPr>
        <p:spPr bwMode="auto">
          <a:xfrm>
            <a:off x="5643563" y="3714750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П.Фальк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3" descr="Файл:Ronald Reagan Charlton Hes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363" y="227013"/>
            <a:ext cx="721518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072063"/>
            <a:ext cx="9036050" cy="1477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Чарлтон Хестон (президент гильдии киноактеров) и Рональд Рейган на встрече в Белом Доме,1981 год. Оба к концу жизни заболели болезнью Альцгеймера. У Рейгана первые проявления были зарегистрированы еще в 1988 году, в конце его второго президентского срока. Скончался же </a:t>
            </a:r>
            <a:r>
              <a:rPr lang="ru-RU" dirty="0" err="1">
                <a:solidFill>
                  <a:prstClr val="black"/>
                </a:solidFill>
              </a:rPr>
              <a:t>Р.Рейган</a:t>
            </a:r>
            <a:r>
              <a:rPr lang="ru-RU" dirty="0">
                <a:solidFill>
                  <a:prstClr val="black"/>
                </a:solidFill>
              </a:rPr>
              <a:t> в 2004 году в возрасте 93 лет.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Спасибо за внимание.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636838"/>
            <a:ext cx="47625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94" y="356055"/>
            <a:ext cx="9144000" cy="1139825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>
                <a:solidFill>
                  <a:srgbClr val="7030A0"/>
                </a:solidFill>
                <a:latin typeface="Palatino Linotype" pitchFamily="18" charset="0"/>
              </a:rPr>
              <a:t>Что такое </a:t>
            </a:r>
            <a:r>
              <a:rPr lang="ru-RU" sz="4000" dirty="0" smtClean="0">
                <a:solidFill>
                  <a:srgbClr val="7030A0"/>
                </a:solidFill>
                <a:latin typeface="Palatino Linotype" pitchFamily="18" charset="0"/>
              </a:rPr>
              <a:t>болезнь Альцгеймера?</a:t>
            </a:r>
            <a:endParaRPr lang="ru-RU" sz="4000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16386" name="Содержимое 3" descr="alzheimers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372225" y="2185988"/>
            <a:ext cx="2336800" cy="3475037"/>
          </a:xfrm>
        </p:spPr>
      </p:pic>
      <p:pic>
        <p:nvPicPr>
          <p:cNvPr id="16387" name="Picture 5" descr="40505533 сам альцгейм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24400"/>
            <a:ext cx="3024187" cy="1871663"/>
          </a:xfrm>
          <a:prstGeom prst="rect">
            <a:avLst/>
          </a:prstGeom>
          <a:noFill/>
          <a:ln w="28575">
            <a:pattFill prst="openDmnd">
              <a:fgClr>
                <a:schemeClr val="bg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179388" y="1466850"/>
            <a:ext cx="56165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99FF99"/>
              </a:buClr>
              <a:buSzPct val="80000"/>
            </a:pPr>
            <a:r>
              <a:rPr lang="ru-RU" sz="2400" b="1">
                <a:latin typeface="Bookman Old Style" pitchFamily="18" charset="0"/>
              </a:rPr>
              <a:t>Болезнь Альцгеймера</a:t>
            </a:r>
            <a:r>
              <a:rPr lang="ru-RU" sz="2400">
                <a:latin typeface="Bookman Old Style" pitchFamily="18" charset="0"/>
              </a:rPr>
              <a:t> (также сенильная деменция альцгеймеровского типа) — наиболее распространённая форма деменции, неизлечимое дегенеративное заболевание. Впервые описанное в 1906 году немецким психиатром Алоисом Альцгеймером. </a:t>
            </a: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6588125" y="5970588"/>
            <a:ext cx="1539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1864 - 1915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197" y="404664"/>
            <a:ext cx="9198260" cy="792088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Соотношение форм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деменции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7410" name="Содержимое 3" descr="13_30.gif"/>
          <p:cNvPicPr>
            <a:picLocks noGrp="1" noChangeAspect="1"/>
          </p:cNvPicPr>
          <p:nvPr>
            <p:ph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03350" y="1689100"/>
            <a:ext cx="6192838" cy="45624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3999" cy="1012825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rgbClr val="7030A0"/>
                </a:solidFill>
                <a:latin typeface="Palatino Linotype" pitchFamily="18" charset="0"/>
              </a:rPr>
              <a:t>Открытие болезни</a:t>
            </a:r>
          </a:p>
        </p:txBody>
      </p:sp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2268538" y="5338763"/>
            <a:ext cx="4895850" cy="969962"/>
          </a:xfrm>
          <a:prstGeom prst="rect">
            <a:avLst/>
          </a:prstGeom>
          <a:solidFill>
            <a:schemeClr val="bg2"/>
          </a:solidFill>
          <a:ln w="28575">
            <a:pattFill prst="lgGrid">
              <a:fgClr>
                <a:schemeClr val="bg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rgbClr val="99FF99"/>
              </a:buClr>
              <a:buSzPct val="80000"/>
              <a:buFont typeface="Wingdings" pitchFamily="2" charset="2"/>
              <a:buNone/>
            </a:pPr>
            <a:r>
              <a:rPr lang="ru-RU" sz="1600">
                <a:latin typeface="Bookman Old Style" pitchFamily="18" charset="0"/>
              </a:rPr>
              <a:t>      Августа Д., пациентка Алоиса Альцгеймера, страдала от болезни, которую много позже назвали «болезнью Альцгеймера»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412875"/>
            <a:ext cx="36766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9950" y="12700"/>
            <a:ext cx="523875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9950" y="3827463"/>
            <a:ext cx="524033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Этиология.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482" name="Содержимое 5" descr="383643366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2708275"/>
            <a:ext cx="5207000" cy="34750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3"/>
          <p:cNvSpPr>
            <a:spLocks noChangeArrowheads="1"/>
          </p:cNvSpPr>
          <p:nvPr/>
        </p:nvSpPr>
        <p:spPr bwMode="auto">
          <a:xfrm>
            <a:off x="117475" y="1316038"/>
            <a:ext cx="54514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К настоящему времени обнаружено, по крайней мере, четыре гена, мутации в которых вызывают БА или являются факторами генетической предрасположенности: </a:t>
            </a:r>
          </a:p>
        </p:txBody>
      </p:sp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117475" y="2805113"/>
            <a:ext cx="626427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Ген белка амилоидного предшественника на 21 хромосоме</a:t>
            </a:r>
          </a:p>
          <a:p>
            <a:endParaRPr lang="ru-RU">
              <a:latin typeface="Trebuchet MS" pitchFamily="34" charset="0"/>
            </a:endParaRPr>
          </a:p>
          <a:p>
            <a:endParaRPr lang="ru-RU">
              <a:latin typeface="Trebuchet MS" pitchFamily="34" charset="0"/>
            </a:endParaRPr>
          </a:p>
          <a:p>
            <a:endParaRPr lang="ru-RU">
              <a:latin typeface="Trebuchet MS" pitchFamily="34" charset="0"/>
            </a:endParaRPr>
          </a:p>
          <a:p>
            <a:r>
              <a:rPr lang="ru-RU">
                <a:latin typeface="Trebuchet MS" pitchFamily="34" charset="0"/>
              </a:rPr>
              <a:t>Ген аполипопротеина Е на хромосоме 19</a:t>
            </a:r>
          </a:p>
          <a:p>
            <a:endParaRPr lang="ru-RU">
              <a:latin typeface="Trebuchet MS" pitchFamily="34" charset="0"/>
            </a:endParaRPr>
          </a:p>
          <a:p>
            <a:endParaRPr lang="ru-RU">
              <a:latin typeface="Trebuchet MS" pitchFamily="34" charset="0"/>
            </a:endParaRPr>
          </a:p>
          <a:p>
            <a:r>
              <a:rPr lang="ru-RU">
                <a:latin typeface="Trebuchet MS" pitchFamily="34" charset="0"/>
              </a:rPr>
              <a:t>Ген пресенилина 1 на 14 хромосоме </a:t>
            </a:r>
          </a:p>
          <a:p>
            <a:endParaRPr lang="ru-RU">
              <a:latin typeface="Trebuchet MS" pitchFamily="34" charset="0"/>
            </a:endParaRPr>
          </a:p>
          <a:p>
            <a:r>
              <a:rPr lang="ru-RU">
                <a:latin typeface="Trebuchet MS" pitchFamily="34" charset="0"/>
              </a:rPr>
              <a:t>Ген пресенилина 2 на 1 хромосоме</a:t>
            </a:r>
          </a:p>
        </p:txBody>
      </p:sp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1916113"/>
            <a:ext cx="268763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3636963"/>
            <a:ext cx="26876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386082"/>
            <a:ext cx="9144000" cy="930586"/>
          </a:xfrm>
        </p:spPr>
        <p:txBody>
          <a:bodyPr lIns="82351" tIns="41175" rIns="82351" bIns="41175">
            <a:normAutofit/>
          </a:bodyPr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Генетические аспекты заболевания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73725" y="5010150"/>
            <a:ext cx="273843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296987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>
                <a:solidFill>
                  <a:srgbClr val="7030A0"/>
                </a:solidFill>
                <a:latin typeface="Palatino Linotype" pitchFamily="18" charset="0"/>
              </a:rPr>
              <a:t>Причины. </a:t>
            </a:r>
            <a:br>
              <a:rPr lang="ru-RU" sz="4000" dirty="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ru-RU" sz="4000" dirty="0">
                <a:solidFill>
                  <a:srgbClr val="7030A0"/>
                </a:solidFill>
                <a:latin typeface="Palatino Linotype" pitchFamily="18" charset="0"/>
              </a:rPr>
              <a:t>«Холинергическая гипотеза»</a:t>
            </a:r>
          </a:p>
        </p:txBody>
      </p:sp>
      <p:pic>
        <p:nvPicPr>
          <p:cNvPr id="2" name="Picture 4" descr="081113181430-larg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2060575"/>
            <a:ext cx="3327400" cy="1871663"/>
          </a:xfrm>
          <a:prstGeom prst="rect">
            <a:avLst/>
          </a:prstGeom>
          <a:noFill/>
          <a:ln w="28575">
            <a:pattFill prst="openDmnd">
              <a:fgClr>
                <a:schemeClr val="bg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22531" name="Picture 5" descr="alcgeimer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060575"/>
            <a:ext cx="2879725" cy="1871663"/>
          </a:xfrm>
          <a:prstGeom prst="rect">
            <a:avLst/>
          </a:prstGeom>
          <a:noFill/>
          <a:ln w="28575">
            <a:pattFill prst="openDmnd">
              <a:fgClr>
                <a:schemeClr val="bg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22532" name="Прямоугольник 2"/>
          <p:cNvSpPr>
            <a:spLocks noChangeArrowheads="1"/>
          </p:cNvSpPr>
          <p:nvPr/>
        </p:nvSpPr>
        <p:spPr bwMode="auto">
          <a:xfrm>
            <a:off x="250825" y="4437063"/>
            <a:ext cx="8642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-самая устаревшая версия. Она основывалась на том, что с возрастом может значительно снижаться уровень ацетилхолина в организме человека. Ацетилхолин — это нейромедиатор, который принимает участие в передаче нервного импульса между нейронами. Чтобы подтвердить эту теорию пытались применять препараты, которые должны были скорректировать недостаточность этого вещества, но данное лечение оказалось практически неэффективным.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303</TotalTime>
  <Words>496</Words>
  <Application>Microsoft Office PowerPoint</Application>
  <PresentationFormat>Экран (4:3)</PresentationFormat>
  <Paragraphs>61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СПБ ГУ СПО Медицинский колледж №1 </vt:lpstr>
      <vt:lpstr>Слайд 2</vt:lpstr>
      <vt:lpstr>Что такое болезнь Альцгеймера?</vt:lpstr>
      <vt:lpstr>Соотношение форм деменции</vt:lpstr>
      <vt:lpstr>Открытие болезни</vt:lpstr>
      <vt:lpstr>Слайд 6</vt:lpstr>
      <vt:lpstr>Этиология.</vt:lpstr>
      <vt:lpstr>Генетические аспекты заболевания</vt:lpstr>
      <vt:lpstr>Причины.  «Холинергическая гипотеза»</vt:lpstr>
      <vt:lpstr>Причины.  «Амилоидная гипотеза»</vt:lpstr>
      <vt:lpstr>Причины.  «Тау-гипотеза»</vt:lpstr>
      <vt:lpstr>Патологический механизм </vt:lpstr>
      <vt:lpstr>Слайд 13</vt:lpstr>
      <vt:lpstr>Слайд 14</vt:lpstr>
      <vt:lpstr>Слайд 15</vt:lpstr>
      <vt:lpstr>Биохимия </vt:lpstr>
      <vt:lpstr>Слайд 17</vt:lpstr>
      <vt:lpstr>«альцгеймеровское изумление»</vt:lpstr>
      <vt:lpstr>Слайд 19</vt:lpstr>
      <vt:lpstr>Слайд 20</vt:lpstr>
      <vt:lpstr>Обследования</vt:lpstr>
      <vt:lpstr>Слайд 22</vt:lpstr>
      <vt:lpstr>Слайд 23</vt:lpstr>
      <vt:lpstr>Слайд 24</vt:lpstr>
      <vt:lpstr>Данные МРТ</vt:lpstr>
      <vt:lpstr>известные люди с болезнью Альцгеймера</vt:lpstr>
      <vt:lpstr>Слайд 27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болезнь Альцгеймера</dc:title>
  <dc:creator>Барулин</dc:creator>
  <cp:lastModifiedBy>admin</cp:lastModifiedBy>
  <cp:revision>23</cp:revision>
  <dcterms:created xsi:type="dcterms:W3CDTF">2015-12-06T17:34:22Z</dcterms:created>
  <dcterms:modified xsi:type="dcterms:W3CDTF">2016-02-08T07:04:10Z</dcterms:modified>
</cp:coreProperties>
</file>